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48" r:id="rId2"/>
    <p:sldId id="350" r:id="rId3"/>
    <p:sldId id="412" r:id="rId4"/>
    <p:sldId id="414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8" r:id="rId13"/>
    <p:sldId id="429" r:id="rId14"/>
    <p:sldId id="426" r:id="rId15"/>
    <p:sldId id="430" r:id="rId16"/>
    <p:sldId id="433" r:id="rId17"/>
    <p:sldId id="432" r:id="rId18"/>
    <p:sldId id="431" r:id="rId19"/>
    <p:sldId id="434" r:id="rId20"/>
    <p:sldId id="43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국전자투표 김호수" initials="한김" lastIdx="3" clrIdx="0">
    <p:extLst>
      <p:ext uri="{19B8F6BF-5375-455C-9EA6-DF929625EA0E}">
        <p15:presenceInfo xmlns:p15="http://schemas.microsoft.com/office/powerpoint/2012/main" userId="S::ghtnfhf94@kevoting2018.onmicrosoft.com::a899af5e-5047-4918-b8cd-f6cfed8cb3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5A0"/>
    <a:srgbClr val="F8F9FB"/>
    <a:srgbClr val="FFFF00"/>
    <a:srgbClr val="24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6C5B7-B0CC-47D5-B928-276748FC6113}" v="191" dt="2020-08-09T18:17:23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93" autoAdjust="0"/>
  </p:normalViewPr>
  <p:slideViewPr>
    <p:cSldViewPr snapToGrid="0">
      <p:cViewPr varScale="1">
        <p:scale>
          <a:sx n="108" d="100"/>
          <a:sy n="108" d="100"/>
        </p:scale>
        <p:origin x="7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6:46:18.443" idx="1">
    <p:pos x="7653" y="-165"/>
    <p:text>최초 웹 서버는 정적인 페이지만을 주고받는 용도였었다.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6:46:18.443" idx="1">
    <p:pos x="7653" y="-165"/>
    <p:text>최초 웹 서버는 정적인 페이지만을 주고받는 용도였었다.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7FDB-BF44-49AB-8778-4F68A7248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34E6A-89C4-46F9-9DC4-071690F26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1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개로 선정한 이유</a:t>
            </a:r>
            <a:r>
              <a:rPr lang="en-US" altLang="ko-KR" dirty="0"/>
              <a:t>?? </a:t>
            </a:r>
            <a:r>
              <a:rPr lang="ko-KR" altLang="en-US" dirty="0"/>
              <a:t>가장 인기있었던 프로그램</a:t>
            </a:r>
            <a:r>
              <a:rPr lang="en-US" altLang="ko-KR" dirty="0"/>
              <a:t>. -&gt; </a:t>
            </a:r>
            <a:r>
              <a:rPr lang="ko-KR" altLang="en-US" dirty="0"/>
              <a:t>투표를 많이 했으니까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4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4E6A-89C4-46F9-9DC4-071690F26B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3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BF1E-7DF1-4B7D-863D-9A1A7BC4B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8B068-5E96-4176-A8BB-E9583701D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728F8-314B-46C7-B3A6-3BAF715E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1BD2D-13F9-4ACD-98F7-C0A00DD3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E8396-0FCF-4B2B-A0C5-ECC46BD9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C54F6-1106-4018-A77D-F1B4D33F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4DD6E-75C1-467B-AF39-FF05B617A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C373-8466-4BCD-BE8B-AABB562B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9CDE3-6BC1-43A5-84A8-77AC685F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E14A7-65B1-4264-A9F7-FCC400F4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5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0C717-D79D-4A24-A2E8-BABF77F46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8B5D2-46C9-44A7-9D0E-F39AAAE4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1B00A-5550-4E58-9A38-A50BB878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606D0-CE4E-441C-A097-0E6A25CC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EECE3-AE6C-44F6-909A-9AF949F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7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9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205606" y="2280063"/>
            <a:ext cx="298114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651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6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2C7009-CE29-024D-AF12-D947F771FDDE}"/>
              </a:ext>
            </a:extLst>
          </p:cNvPr>
          <p:cNvSpPr txBox="1"/>
          <p:nvPr userDrawn="1"/>
        </p:nvSpPr>
        <p:spPr>
          <a:xfrm>
            <a:off x="450524" y="6533348"/>
            <a:ext cx="2304363" cy="276999"/>
          </a:xfrm>
          <a:prstGeom prst="rect">
            <a:avLst/>
          </a:prstGeom>
          <a:solidFill>
            <a:srgbClr val="052F67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B6E93"/>
                </a:solidFill>
              </a:rPr>
              <a:t>KOREA</a:t>
            </a:r>
            <a:r>
              <a:rPr lang="en-US" altLang="ko-KR" sz="1200" b="1" baseline="0" dirty="0">
                <a:solidFill>
                  <a:srgbClr val="5B6E93"/>
                </a:solidFill>
              </a:rPr>
              <a:t> E-VOTING</a:t>
            </a:r>
            <a:endParaRPr lang="ko-KR" altLang="en-US" sz="1200" b="1" dirty="0">
              <a:solidFill>
                <a:srgbClr val="5B6E9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F611AD-5DBA-DF49-8C2C-312104A46CC1}"/>
              </a:ext>
            </a:extLst>
          </p:cNvPr>
          <p:cNvSpPr/>
          <p:nvPr userDrawn="1"/>
        </p:nvSpPr>
        <p:spPr>
          <a:xfrm>
            <a:off x="-15240" y="6495392"/>
            <a:ext cx="12204000" cy="362608"/>
          </a:xfrm>
          <a:prstGeom prst="rect">
            <a:avLst/>
          </a:prstGeom>
          <a:solidFill>
            <a:srgbClr val="1F4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D027E-494B-974B-B5D7-E6DE9FE09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524" y="6495392"/>
            <a:ext cx="1652596" cy="3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100E8-B276-466D-AE61-2A819BDB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17115-E0A5-4926-A8BD-11D61E53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9F7BE-5C66-4B43-B53F-861FB1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EEAD5-AFD4-4328-83BA-520F2EA8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EE35B-0F39-4A70-B846-58CC5B52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9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41922-F81B-4814-A9EE-21E5D3ED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7A6EB-D5E3-49E4-A110-BC2F61E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73C5B-2329-4385-BE2D-8DEFA64B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9134A-DC3C-4E2E-A979-17F804A9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2A233-BE85-488A-AF67-CCB86578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8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1F0F-92F0-4B47-AEEC-D05A8B12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EC455-DFF6-4820-A698-1C70F7110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301AD-96D3-48B2-AFB6-3BE6C0F7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4198-D17A-4CA5-9C81-51A610C8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F7D615-B38C-463A-97B1-66A048A4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47133-01BE-45FB-A521-CC1EC629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59F48-1880-406D-856C-023D5715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9FFD5-7DDA-40CD-A90E-A555CA15E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8DEB53-CC0E-4886-9DEF-91EFBAE29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FFC6DC-12B1-48D7-8D5D-756F555A0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C52A33-78C1-4E56-B657-F670191E6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F76F3-37D5-4B68-8A71-A7FCFDF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882DB3-7E6A-454C-8EFE-FEC8C49B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559E0-4681-469E-A081-C1974F71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5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9CAC2-DCC9-4663-BFFE-5C142988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7D570D-7829-4833-ACC6-B4C3F739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31879-160B-4359-8AF2-CD8A53FA8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385D0-A845-46B2-96FF-B66D43E0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7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FC2FEA-972D-45F7-8F31-4E3611EE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99DF71-CB8A-4C61-9FD6-B8540C69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354F8-80A2-4B5A-BF3F-ECFB93F4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EED8-EB8F-4C19-B677-0333E2F3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44B0D-5703-4B34-94BB-67FEEC52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2287D1-15FD-4BE5-B058-EFCBE91A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AABBF-9F23-4969-AE0C-62283D31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F59E8-C98F-4B0A-9D23-CAE3B02D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EE2CB-D6E6-40DF-B223-087413A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28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7217A-3CB2-471A-97DB-85A1CBEF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198F5F-8FD0-428E-AB14-5A647F10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65446-5686-4355-9581-81A2DF325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3F359-7945-4A92-B527-71C0B7B7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77155-537C-486E-AAD2-D8A29B25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233AC-84D1-4B95-B6AB-8B895C27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4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3F0B85-0C6A-4045-9869-A057CD61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2736E-9BDC-48D9-8412-7B0C4A14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13850-3DA5-4FBB-B2DC-672442D4C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AAEB-B487-4B2F-AEA5-BAAEF32B3BC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DF049D-DAE6-40E9-9359-FFB1083D9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C7087-372D-4730-9635-4DCD85BE6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7CE7A-C063-45AE-A651-665CB68C8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namu.wiki/w/%EC%BA%A1%ED%8B%B4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1%9C%EB%93%9C%20%ED%88%AC%20%ED%82%B9%EB%8D%A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hyperlink" Target="https://news.joins.com/article/2360597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A1%9C%EB%93%9C%20%ED%88%AC%20%ED%82%B9%EB%8D%A4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www.campusn.co.kr/news/article.html?no=20627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comments" Target="../comments/comment2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ws.joins.com/article/23605978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0B2B76E-A249-144E-95FF-EC75A1C11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07"/>
          <a:stretch/>
        </p:blipFill>
        <p:spPr>
          <a:xfrm>
            <a:off x="2898408" y="3801997"/>
            <a:ext cx="335489" cy="273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029" y="2214284"/>
            <a:ext cx="8046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Mnet </a:t>
            </a:r>
            <a:r>
              <a:rPr lang="ko-KR" altLang="en-US" sz="4400" spc="-250" dirty="0">
                <a:solidFill>
                  <a:srgbClr val="062D6E"/>
                </a:solidFill>
                <a:latin typeface="Arial Black" panose="020B0A04020102020204" pitchFamily="34" charset="0"/>
                <a:ea typeface="Noto Sans CJK KR Thin" panose="020B0200000000000000" pitchFamily="34" charset="-127"/>
              </a:rPr>
              <a:t>오디션 프로그램 투표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1029" y="393864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한국전자투표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6504" y="6200568"/>
            <a:ext cx="164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30" dirty="0" err="1">
                <a:solidFill>
                  <a:schemeClr val="tx1">
                    <a:lumMod val="50000"/>
                    <a:lumOff val="50000"/>
                  </a:schemeClr>
                </a:solidFill>
                <a:ea typeface="Noto Sans CJK KR Medium" panose="020B0600000000000000" pitchFamily="34" charset="-127"/>
              </a:rPr>
              <a:t>www.kevoting.com</a:t>
            </a:r>
            <a:endParaRPr lang="ko-KR" altLang="en-US" sz="1200" spc="-30" dirty="0">
              <a:solidFill>
                <a:schemeClr val="tx1">
                  <a:lumMod val="50000"/>
                  <a:lumOff val="50000"/>
                </a:schemeClr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9D73-1FB3-4451-8747-FBA6895EBB20}"/>
              </a:ext>
            </a:extLst>
          </p:cNvPr>
          <p:cNvSpPr txBox="1"/>
          <p:nvPr/>
        </p:nvSpPr>
        <p:spPr>
          <a:xfrm>
            <a:off x="1441028" y="5247502"/>
            <a:ext cx="24221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송유진 김호수</a:t>
            </a:r>
          </a:p>
        </p:txBody>
      </p:sp>
    </p:spTree>
    <p:extLst>
      <p:ext uri="{BB962C8B-B14F-4D97-AF65-F5344CB8AC3E}">
        <p14:creationId xmlns:p14="http://schemas.microsoft.com/office/powerpoint/2010/main" val="198906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43C086A-660A-4145-8179-4EBADDF1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29" y="4275746"/>
            <a:ext cx="5887272" cy="82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82212" y="763480"/>
            <a:ext cx="72796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로드 투 </a:t>
            </a:r>
            <a:r>
              <a:rPr lang="ko-KR" altLang="en-US" dirty="0" err="1"/>
              <a:t>킹덤</a:t>
            </a:r>
            <a:r>
              <a:rPr lang="ko-KR" altLang="en-US" dirty="0"/>
              <a:t>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방식 </a:t>
            </a:r>
            <a:r>
              <a:rPr lang="en-US" altLang="ko-KR" dirty="0"/>
              <a:t>: </a:t>
            </a:r>
            <a:r>
              <a:rPr lang="ko-KR" altLang="en-US" dirty="0"/>
              <a:t>동영상조회 누적점수</a:t>
            </a:r>
            <a:r>
              <a:rPr lang="en-US" altLang="ko-KR" dirty="0"/>
              <a:t>, </a:t>
            </a:r>
            <a:r>
              <a:rPr lang="ko-KR" altLang="en-US" dirty="0"/>
              <a:t>실시간 문자 투표</a:t>
            </a:r>
            <a:r>
              <a:rPr lang="en-US" altLang="ko-KR" dirty="0"/>
              <a:t>, </a:t>
            </a:r>
            <a:r>
              <a:rPr lang="ko-KR" altLang="en-US" dirty="0"/>
              <a:t>현장 투표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참가자</a:t>
            </a:r>
            <a:r>
              <a:rPr lang="en-US" altLang="ko-KR" dirty="0"/>
              <a:t> 30% + </a:t>
            </a:r>
            <a:r>
              <a:rPr lang="ko-KR" altLang="en-US" dirty="0"/>
              <a:t>온라인 </a:t>
            </a:r>
            <a:r>
              <a:rPr lang="ko-KR" altLang="en-US" dirty="0" err="1"/>
              <a:t>평가단</a:t>
            </a:r>
            <a:r>
              <a:rPr lang="ko-KR" altLang="en-US" dirty="0"/>
              <a:t> 투표</a:t>
            </a:r>
            <a:r>
              <a:rPr lang="en-US" altLang="ko-KR" dirty="0"/>
              <a:t> 70%)</a:t>
            </a:r>
          </a:p>
          <a:p>
            <a:pPr lvl="1"/>
            <a:r>
              <a:rPr lang="en-US" altLang="ko-KR" dirty="0"/>
              <a:t>※ </a:t>
            </a:r>
            <a:r>
              <a:rPr lang="ko-KR" altLang="en-US" dirty="0"/>
              <a:t>온라인 </a:t>
            </a:r>
            <a:r>
              <a:rPr lang="ko-KR" altLang="en-US" dirty="0" err="1"/>
              <a:t>평가단</a:t>
            </a:r>
            <a:r>
              <a:rPr lang="ko-KR" altLang="en-US" dirty="0"/>
              <a:t> 투표 </a:t>
            </a:r>
            <a:r>
              <a:rPr lang="en-US" altLang="ko-KR" dirty="0"/>
              <a:t>: </a:t>
            </a:r>
            <a:r>
              <a:rPr lang="ko-KR" altLang="en-US" dirty="0"/>
              <a:t>각 팀별로 </a:t>
            </a:r>
            <a:r>
              <a:rPr lang="ko-KR" altLang="en-US" dirty="0" err="1"/>
              <a:t>팬덤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명씩 선발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국내 투표는 온라인 투표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문자 투표 모두 가능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국외 글로벌 팬은 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pc="-70" dirty="0" err="1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후즈팬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en-US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앱을 통해 투표 가능</a:t>
            </a:r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https://namu.wiki/w/%EB%A1%9C%EB%93%9C%20%ED%88%AC%20%ED%82%B9%EB%8D%A4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53590-06EA-4726-BA61-DEB3C81A6AB6}"/>
              </a:ext>
            </a:extLst>
          </p:cNvPr>
          <p:cNvSpPr/>
          <p:nvPr/>
        </p:nvSpPr>
        <p:spPr>
          <a:xfrm>
            <a:off x="5806737" y="4358936"/>
            <a:ext cx="2556028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AA506-A971-486D-A4BC-84DBBC8F5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" y="1755746"/>
            <a:ext cx="4048329" cy="33508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8B6E3-32A3-406C-9B19-1F58F96DD69F}"/>
              </a:ext>
            </a:extLst>
          </p:cNvPr>
          <p:cNvSpPr/>
          <p:nvPr/>
        </p:nvSpPr>
        <p:spPr>
          <a:xfrm>
            <a:off x="9618216" y="4358936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34EF2-4B78-4A4A-B312-10DD8E9C6FCD}"/>
              </a:ext>
            </a:extLst>
          </p:cNvPr>
          <p:cNvSpPr/>
          <p:nvPr/>
        </p:nvSpPr>
        <p:spPr>
          <a:xfrm>
            <a:off x="6990672" y="4699578"/>
            <a:ext cx="1931385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282212" y="763480"/>
            <a:ext cx="7279690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쇼미더</a:t>
            </a:r>
            <a:r>
              <a:rPr lang="ko-KR" altLang="en-US" dirty="0"/>
              <a:t> 머니</a:t>
            </a:r>
            <a:r>
              <a:rPr lang="en-US" altLang="ko-KR" dirty="0"/>
              <a:t>9</a:t>
            </a:r>
            <a:r>
              <a:rPr lang="ko-KR" altLang="en-US" dirty="0"/>
              <a:t>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), </a:t>
            </a:r>
            <a:r>
              <a:rPr lang="ko-KR" altLang="en-US" dirty="0"/>
              <a:t>캡틴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방식 </a:t>
            </a:r>
            <a:r>
              <a:rPr lang="en-US" altLang="ko-KR" dirty="0"/>
              <a:t>: </a:t>
            </a:r>
            <a:r>
              <a:rPr lang="ko-KR" altLang="en-US" dirty="0"/>
              <a:t>온라인 </a:t>
            </a:r>
            <a:r>
              <a:rPr lang="ko-KR" altLang="en-US" dirty="0" err="1"/>
              <a:t>평가단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실시간 문자 투표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캡틴 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방식 </a:t>
            </a:r>
            <a:r>
              <a:rPr lang="en-US" altLang="ko-KR" dirty="0"/>
              <a:t>: </a:t>
            </a:r>
            <a:r>
              <a:rPr lang="ko-KR" altLang="en-US" dirty="0"/>
              <a:t>온라인 투표 </a:t>
            </a:r>
            <a:r>
              <a:rPr lang="en-US" altLang="ko-KR" dirty="0"/>
              <a:t>+ </a:t>
            </a:r>
            <a:r>
              <a:rPr lang="ko-KR" altLang="en-US" dirty="0" err="1"/>
              <a:t>오잉</a:t>
            </a:r>
            <a:endParaRPr lang="en-US" altLang="ko-KR" dirty="0"/>
          </a:p>
          <a:p>
            <a:pPr lvl="1"/>
            <a:r>
              <a:rPr lang="en-US" altLang="ko-KR" dirty="0"/>
              <a:t>※ </a:t>
            </a:r>
            <a:r>
              <a:rPr lang="ko-KR" altLang="en-US" dirty="0" err="1"/>
              <a:t>오잉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응원 투표 채널 </a:t>
            </a:r>
            <a:r>
              <a:rPr lang="en-US" altLang="ko-KR" dirty="0"/>
              <a:t>– 10</a:t>
            </a:r>
            <a:r>
              <a:rPr lang="ko-KR" altLang="en-US" dirty="0"/>
              <a:t>대만 가입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BB7E89-1851-4568-BB6B-49696EB3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27" y="1244017"/>
            <a:ext cx="2682514" cy="2184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917D4C-9C3E-4ADA-AA3F-AF4D95A3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27" y="3429000"/>
            <a:ext cx="2682514" cy="23029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9C4B0F-6538-40B4-9632-DE4F41FBF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212" y="3756607"/>
            <a:ext cx="6376066" cy="10138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432D91-DD52-40BE-9463-37391BDF5BCD}"/>
              </a:ext>
            </a:extLst>
          </p:cNvPr>
          <p:cNvSpPr/>
          <p:nvPr/>
        </p:nvSpPr>
        <p:spPr>
          <a:xfrm>
            <a:off x="5282212" y="3807224"/>
            <a:ext cx="2753424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772C2A-0BC8-43BB-9D87-0C65CA19B1A3}"/>
              </a:ext>
            </a:extLst>
          </p:cNvPr>
          <p:cNvSpPr/>
          <p:nvPr/>
        </p:nvSpPr>
        <p:spPr>
          <a:xfrm>
            <a:off x="9192666" y="3807224"/>
            <a:ext cx="496279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C0C33A-1452-466E-AD40-664DDBAC9BD3}"/>
              </a:ext>
            </a:extLst>
          </p:cNvPr>
          <p:cNvSpPr txBox="1"/>
          <p:nvPr/>
        </p:nvSpPr>
        <p:spPr>
          <a:xfrm>
            <a:off x="5225855" y="5032805"/>
            <a:ext cx="6581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/>
                <a:hlinkClick r:id="rId5" tooltip="캡틴"/>
              </a:rPr>
              <a:t>캡틴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은 아예 투표 웹사이트를 별개의 회사인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/>
              </a:rPr>
              <a:t>지니뮤직과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/>
              </a:rPr>
              <a:t>오잉에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 위탁해 개설했으며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/>
              </a:rPr>
              <a:t>개표시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 외부 참관인도 두어 비슷한 일이 없도록 한다는 입장이다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1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2" y="1876454"/>
            <a:ext cx="996425" cy="785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82" y="3928005"/>
            <a:ext cx="842275" cy="762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3" y="1855703"/>
            <a:ext cx="996421" cy="791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016" y="3614767"/>
            <a:ext cx="611659" cy="5594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477" y="3928005"/>
            <a:ext cx="686876" cy="5594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120" y="1850985"/>
            <a:ext cx="839381" cy="8346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86" y="1853634"/>
            <a:ext cx="832135" cy="834679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67FD2D0-58E0-4F2D-86A5-2BC6D44E6B37}"/>
              </a:ext>
            </a:extLst>
          </p:cNvPr>
          <p:cNvGraphicFramePr>
            <a:graphicFrameLocks noGrp="1"/>
          </p:cNvGraphicFramePr>
          <p:nvPr/>
        </p:nvGraphicFramePr>
        <p:xfrm>
          <a:off x="625857" y="435451"/>
          <a:ext cx="11093630" cy="106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 </a:t>
                      </a:r>
                      <a:r>
                        <a:rPr lang="ko-KR" altLang="en-US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프로그램 현황 </a:t>
                      </a: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8348FAF-898F-421E-884D-D61FD342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89200"/>
              </p:ext>
            </p:extLst>
          </p:nvPr>
        </p:nvGraphicFramePr>
        <p:xfrm>
          <a:off x="7930848" y="4835399"/>
          <a:ext cx="3770393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033AD6-5A77-4101-B220-1D0053CD3BDE}"/>
              </a:ext>
            </a:extLst>
          </p:cNvPr>
          <p:cNvCxnSpPr/>
          <p:nvPr/>
        </p:nvCxnSpPr>
        <p:spPr>
          <a:xfrm>
            <a:off x="684581" y="3460895"/>
            <a:ext cx="109173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9312" y="4159023"/>
            <a:ext cx="648750" cy="6103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60ECF-FFFC-4313-9429-8AB917998AAF}"/>
              </a:ext>
            </a:extLst>
          </p:cNvPr>
          <p:cNvCxnSpPr>
            <a:cxnSpLocks/>
          </p:cNvCxnSpPr>
          <p:nvPr/>
        </p:nvCxnSpPr>
        <p:spPr>
          <a:xfrm flipH="1">
            <a:off x="7930848" y="1642369"/>
            <a:ext cx="35510" cy="381739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F2BE7-6D4E-44E4-B877-A2681D2C70AF}"/>
              </a:ext>
            </a:extLst>
          </p:cNvPr>
          <p:cNvSpPr txBox="1"/>
          <p:nvPr/>
        </p:nvSpPr>
        <p:spPr>
          <a:xfrm>
            <a:off x="6658963" y="5538927"/>
            <a:ext cx="26147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FF0000"/>
                </a:solidFill>
              </a:rPr>
              <a:t>투표 조작 </a:t>
            </a:r>
            <a:r>
              <a:rPr lang="ko-KR" altLang="en-US" sz="1900" b="1" dirty="0" err="1">
                <a:solidFill>
                  <a:srgbClr val="FF0000"/>
                </a:solidFill>
              </a:rPr>
              <a:t>밝혀짐</a:t>
            </a:r>
            <a:endParaRPr lang="en-US" altLang="ko-KR" sz="19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900" b="1" dirty="0">
                <a:solidFill>
                  <a:srgbClr val="FF0000"/>
                </a:solidFill>
              </a:rPr>
              <a:t>&amp; </a:t>
            </a:r>
            <a:r>
              <a:rPr lang="ko-KR" altLang="en-US" sz="1900" b="1" dirty="0">
                <a:solidFill>
                  <a:srgbClr val="FF0000"/>
                </a:solidFill>
              </a:rPr>
              <a:t>코로나 </a:t>
            </a:r>
            <a:endParaRPr lang="en-US" altLang="ko-KR" sz="19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6746219-8E28-48BE-AFD3-08527E36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00538"/>
              </p:ext>
            </p:extLst>
          </p:nvPr>
        </p:nvGraphicFramePr>
        <p:xfrm>
          <a:off x="1042422" y="2755704"/>
          <a:ext cx="6923936" cy="26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3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619453-B81C-452C-B6B9-05F7BBCD0BF9}"/>
              </a:ext>
            </a:extLst>
          </p:cNvPr>
          <p:cNvSpPr/>
          <p:nvPr/>
        </p:nvSpPr>
        <p:spPr>
          <a:xfrm>
            <a:off x="405454" y="1085295"/>
            <a:ext cx="4477264" cy="4687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심사위원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스페셜 </a:t>
            </a:r>
            <a:r>
              <a:rPr lang="en-US" altLang="ko-KR" dirty="0"/>
              <a:t>+ </a:t>
            </a:r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현장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참가자들 </a:t>
            </a:r>
            <a:r>
              <a:rPr lang="en-US" altLang="ko-KR" dirty="0"/>
              <a:t>+ </a:t>
            </a:r>
            <a:r>
              <a:rPr lang="ko-KR" altLang="en-US" dirty="0"/>
              <a:t>문자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b="1" dirty="0"/>
              <a:t>↓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참관인</a:t>
            </a:r>
            <a:r>
              <a:rPr lang="en-US" altLang="ko-KR" dirty="0"/>
              <a:t>)</a:t>
            </a:r>
            <a:r>
              <a:rPr lang="ko-KR" altLang="en-US" dirty="0"/>
              <a:t> 시스템을 도입한 문자 개표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4A8C5EC-7B6D-402E-8557-145A88C5E39C}"/>
              </a:ext>
            </a:extLst>
          </p:cNvPr>
          <p:cNvSpPr/>
          <p:nvPr/>
        </p:nvSpPr>
        <p:spPr>
          <a:xfrm>
            <a:off x="5559495" y="2747464"/>
            <a:ext cx="938074" cy="1118586"/>
          </a:xfrm>
          <a:prstGeom prst="rightArrow">
            <a:avLst/>
          </a:prstGeom>
          <a:solidFill>
            <a:srgbClr val="1F4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F2AE1-E47C-4568-8B8C-A9B188EA5BDA}"/>
              </a:ext>
            </a:extLst>
          </p:cNvPr>
          <p:cNvSpPr txBox="1"/>
          <p:nvPr/>
        </p:nvSpPr>
        <p:spPr>
          <a:xfrm>
            <a:off x="7515889" y="2783537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온라인 중심</a:t>
            </a:r>
            <a:endParaRPr lang="en-US" altLang="ko-KR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C5E5D3-4FAC-492E-A16F-D72B3A05EAA5}"/>
              </a:ext>
            </a:extLst>
          </p:cNvPr>
          <p:cNvSpPr txBox="1"/>
          <p:nvPr/>
        </p:nvSpPr>
        <p:spPr>
          <a:xfrm>
            <a:off x="7515888" y="3527476"/>
            <a:ext cx="29296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/>
              <a:t>참관인 시스템</a:t>
            </a:r>
            <a:endParaRPr lang="en-US" altLang="ko-KR" sz="2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E575A3F-921D-4F48-8AC1-2132C8CA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46" y="2167405"/>
            <a:ext cx="938075" cy="938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34E71-8895-4E2E-A100-2B5D90056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76481" y="3581658"/>
            <a:ext cx="938075" cy="9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온라인 중심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6215EF-4D9A-4FE5-95D9-EFF07A28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42" y="2280351"/>
            <a:ext cx="7346916" cy="1608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EE6774-9515-4041-A0CF-235E02866284}"/>
              </a:ext>
            </a:extLst>
          </p:cNvPr>
          <p:cNvSpPr/>
          <p:nvPr/>
        </p:nvSpPr>
        <p:spPr>
          <a:xfrm>
            <a:off x="5099248" y="3149695"/>
            <a:ext cx="4167260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775EC-F643-43C8-9C87-277C8DDC460F}"/>
              </a:ext>
            </a:extLst>
          </p:cNvPr>
          <p:cNvSpPr/>
          <p:nvPr/>
        </p:nvSpPr>
        <p:spPr>
          <a:xfrm>
            <a:off x="4656059" y="2751824"/>
            <a:ext cx="2843793" cy="2615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406C9B61-946C-4505-BA17-81EB299AFBE3}"/>
              </a:ext>
            </a:extLst>
          </p:cNvPr>
          <p:cNvSpPr txBox="1"/>
          <p:nvPr/>
        </p:nvSpPr>
        <p:spPr>
          <a:xfrm>
            <a:off x="6223537" y="6175858"/>
            <a:ext cx="6109854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https://namu.wiki/w/%EB%A1%9C%EB%93%9C%20%ED%88%AC%20%ED%82%B9%EB%8D%A4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8F2E240-7EA2-4FAE-BCEC-43607E2E576E}"/>
              </a:ext>
            </a:extLst>
          </p:cNvPr>
          <p:cNvSpPr txBox="1"/>
          <p:nvPr/>
        </p:nvSpPr>
        <p:spPr>
          <a:xfrm>
            <a:off x="5599734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6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9DA4B-CCF0-4D68-B1D5-89A99BEC7118}"/>
              </a:ext>
            </a:extLst>
          </p:cNvPr>
          <p:cNvSpPr txBox="1"/>
          <p:nvPr/>
        </p:nvSpPr>
        <p:spPr>
          <a:xfrm>
            <a:off x="405454" y="0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투표 방식의 변화 </a:t>
            </a:r>
            <a:r>
              <a:rPr kumimoji="1" lang="en-US" altLang="ko-KR" sz="2400" b="1" dirty="0">
                <a:latin typeface="+mj-ea"/>
                <a:ea typeface="+mj-ea"/>
              </a:rPr>
              <a:t>– </a:t>
            </a:r>
            <a:r>
              <a:rPr kumimoji="1" lang="ko-KR" altLang="en-US" sz="2400" b="1" dirty="0">
                <a:latin typeface="+mj-ea"/>
                <a:ea typeface="+mj-ea"/>
              </a:rPr>
              <a:t>참관인 시스템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AF29699-4D5D-4A47-B691-FF7D9EE6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84" y="1710853"/>
            <a:ext cx="5820587" cy="1609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542BED-318A-42AD-8671-A1E2D7FFDCCE}"/>
              </a:ext>
            </a:extLst>
          </p:cNvPr>
          <p:cNvSpPr/>
          <p:nvPr/>
        </p:nvSpPr>
        <p:spPr>
          <a:xfrm>
            <a:off x="4706264" y="1776764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691926-D5A9-4FC1-8CA4-E2FF649CBC8D}"/>
              </a:ext>
            </a:extLst>
          </p:cNvPr>
          <p:cNvSpPr/>
          <p:nvPr/>
        </p:nvSpPr>
        <p:spPr>
          <a:xfrm>
            <a:off x="7322321" y="2097840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73E0D4-2BF9-4D1F-9D2F-2C2AF68A024A}"/>
              </a:ext>
            </a:extLst>
          </p:cNvPr>
          <p:cNvSpPr/>
          <p:nvPr/>
        </p:nvSpPr>
        <p:spPr>
          <a:xfrm>
            <a:off x="3028385" y="2711878"/>
            <a:ext cx="86113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95D07D-71B9-4002-93AB-2EBE61ECC355}"/>
              </a:ext>
            </a:extLst>
          </p:cNvPr>
          <p:cNvSpPr/>
          <p:nvPr/>
        </p:nvSpPr>
        <p:spPr>
          <a:xfrm>
            <a:off x="4876420" y="2711878"/>
            <a:ext cx="219130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TextBox 30">
            <a:hlinkClick r:id="rId3"/>
            <a:extLst>
              <a:ext uri="{FF2B5EF4-FFF2-40B4-BE49-F238E27FC236}">
                <a16:creationId xmlns:a16="http://schemas.microsoft.com/office/drawing/2014/main" id="{DBAFF4BF-63E9-4FEC-A6E2-8891E5F410C4}"/>
              </a:ext>
            </a:extLst>
          </p:cNvPr>
          <p:cNvSpPr txBox="1"/>
          <p:nvPr/>
        </p:nvSpPr>
        <p:spPr>
          <a:xfrm>
            <a:off x="9472774" y="6175858"/>
            <a:ext cx="28671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https://news.joins.com/article/23605978</a:t>
            </a:r>
            <a:endParaRPr lang="en-US" altLang="ko-KR" sz="105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799AA853-90C9-4B80-9800-BCA06404C85C}"/>
              </a:ext>
            </a:extLst>
          </p:cNvPr>
          <p:cNvSpPr txBox="1"/>
          <p:nvPr/>
        </p:nvSpPr>
        <p:spPr>
          <a:xfrm>
            <a:off x="8848971" y="6193614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EE62C3-AB46-405F-B64A-ACF62DFF4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951" y="3679543"/>
            <a:ext cx="6376066" cy="10138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57E78C-E220-4E15-8DCA-865AE5231421}"/>
              </a:ext>
            </a:extLst>
          </p:cNvPr>
          <p:cNvSpPr/>
          <p:nvPr/>
        </p:nvSpPr>
        <p:spPr>
          <a:xfrm>
            <a:off x="2841951" y="3730160"/>
            <a:ext cx="2753424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791DF4-6946-491B-B868-E2F88F64567F}"/>
              </a:ext>
            </a:extLst>
          </p:cNvPr>
          <p:cNvSpPr/>
          <p:nvPr/>
        </p:nvSpPr>
        <p:spPr>
          <a:xfrm>
            <a:off x="6752405" y="3730160"/>
            <a:ext cx="496279" cy="25745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3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3" name="그림 2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A9924E3F-F206-41A9-9D08-3F20DBED2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577273"/>
            <a:ext cx="5169417" cy="29648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3D5F1-10ED-4588-87D5-302D630E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4" y="3542145"/>
            <a:ext cx="5237964" cy="2964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A4AAC2-2A66-46FE-BB43-9FF766B3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59944"/>
            <a:ext cx="5477639" cy="27150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B80F6-8020-45EF-8983-CE18C3BE6EDA}"/>
              </a:ext>
            </a:extLst>
          </p:cNvPr>
          <p:cNvSpPr/>
          <p:nvPr/>
        </p:nvSpPr>
        <p:spPr>
          <a:xfrm>
            <a:off x="9134764" y="559287"/>
            <a:ext cx="2651782" cy="1591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CEE75-CBB1-4F8F-9950-F4C3FA944AE8}"/>
              </a:ext>
            </a:extLst>
          </p:cNvPr>
          <p:cNvSpPr/>
          <p:nvPr/>
        </p:nvSpPr>
        <p:spPr>
          <a:xfrm>
            <a:off x="8233922" y="2514067"/>
            <a:ext cx="1442738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B6E106-C62E-4138-8D48-8913DBDB3493}"/>
              </a:ext>
            </a:extLst>
          </p:cNvPr>
          <p:cNvSpPr/>
          <p:nvPr/>
        </p:nvSpPr>
        <p:spPr>
          <a:xfrm>
            <a:off x="7028038" y="3126271"/>
            <a:ext cx="44696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CD1F0-C3F5-45AE-AD1F-93480F290631}"/>
              </a:ext>
            </a:extLst>
          </p:cNvPr>
          <p:cNvSpPr txBox="1"/>
          <p:nvPr/>
        </p:nvSpPr>
        <p:spPr>
          <a:xfrm>
            <a:off x="6096000" y="3738473"/>
            <a:ext cx="5690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참관인 투입</a:t>
            </a:r>
            <a:r>
              <a:rPr lang="en-US" altLang="ko-KR" b="1" dirty="0"/>
              <a:t>, </a:t>
            </a:r>
            <a:r>
              <a:rPr lang="ko-KR" altLang="en-US" b="1" dirty="0"/>
              <a:t>결과 공개 등 </a:t>
            </a:r>
            <a:r>
              <a:rPr lang="ko-KR" altLang="en-US" b="1" dirty="0" err="1"/>
              <a:t>예정이라고는</a:t>
            </a:r>
            <a:r>
              <a:rPr lang="ko-KR" altLang="en-US" b="1" dirty="0"/>
              <a:t> 하지만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실제로는 반영되었는지 확인할 수 없었음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결국 기존과 같은 방식으로 진행되었고</a:t>
            </a:r>
            <a:r>
              <a:rPr lang="en-US" altLang="ko-KR" b="1" dirty="0"/>
              <a:t>, </a:t>
            </a:r>
            <a:r>
              <a:rPr lang="ko-KR" altLang="en-US" b="1" dirty="0"/>
              <a:t>제기되었던 문제점</a:t>
            </a:r>
            <a:r>
              <a:rPr lang="en-US" altLang="ko-KR" b="1" dirty="0"/>
              <a:t>(</a:t>
            </a:r>
            <a:r>
              <a:rPr lang="ko-KR" altLang="en-US" b="1" dirty="0"/>
              <a:t>투명성</a:t>
            </a:r>
            <a:r>
              <a:rPr lang="en-US" altLang="ko-KR" b="1" dirty="0"/>
              <a:t>, </a:t>
            </a:r>
            <a:r>
              <a:rPr lang="ko-KR" altLang="en-US" b="1" dirty="0"/>
              <a:t>공정성</a:t>
            </a:r>
            <a:r>
              <a:rPr lang="en-US" altLang="ko-KR" b="1" dirty="0"/>
              <a:t>)</a:t>
            </a:r>
            <a:r>
              <a:rPr lang="ko-KR" altLang="en-US" b="1" dirty="0"/>
              <a:t>들에 대한 해결이 되었는지는 의문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49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DDCBEFE-2CAB-4B9A-9841-E635CB06AF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6804" y="1225117"/>
            <a:ext cx="9278392" cy="52378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076644-DF00-48CE-A1A1-96A21889C6C6}"/>
              </a:ext>
            </a:extLst>
          </p:cNvPr>
          <p:cNvSpPr txBox="1"/>
          <p:nvPr/>
        </p:nvSpPr>
        <p:spPr>
          <a:xfrm>
            <a:off x="4081915" y="627065"/>
            <a:ext cx="4028170" cy="45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투표결과라고 </a:t>
            </a:r>
            <a:r>
              <a:rPr lang="ko-KR" altLang="ko-KR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검색했을 </a:t>
            </a:r>
            <a:r>
              <a:rPr lang="ko-KR" altLang="en-US" sz="2400" b="1" kern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돋움" panose="020B0600000101010101" pitchFamily="50" charset="-127"/>
                <a:cs typeface="굴림" panose="020B0600000101010101" pitchFamily="50" charset="-127"/>
              </a:rPr>
              <a:t>경우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2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4678FF-C0AF-4628-83F8-7FADE01F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240" y="635913"/>
            <a:ext cx="6658904" cy="1495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33F96D-5BA5-49EE-83A9-6760D52B32CA}"/>
              </a:ext>
            </a:extLst>
          </p:cNvPr>
          <p:cNvSpPr/>
          <p:nvPr/>
        </p:nvSpPr>
        <p:spPr>
          <a:xfrm>
            <a:off x="2687778" y="1740311"/>
            <a:ext cx="1108364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28748F-1695-4D73-A12F-0203BBBF4D0A}"/>
              </a:ext>
            </a:extLst>
          </p:cNvPr>
          <p:cNvSpPr/>
          <p:nvPr/>
        </p:nvSpPr>
        <p:spPr>
          <a:xfrm>
            <a:off x="4539423" y="1495547"/>
            <a:ext cx="4604573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5FF63-A4B2-4CBD-B693-FA9EA70D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0" y="2131547"/>
            <a:ext cx="6697010" cy="1419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8AE20-406C-42D3-9F89-ADAEF0679935}"/>
              </a:ext>
            </a:extLst>
          </p:cNvPr>
          <p:cNvSpPr/>
          <p:nvPr/>
        </p:nvSpPr>
        <p:spPr>
          <a:xfrm>
            <a:off x="5107774" y="2113153"/>
            <a:ext cx="1108298" cy="31374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4A5E9-453E-4EF5-9497-17E52C770FFB}"/>
              </a:ext>
            </a:extLst>
          </p:cNvPr>
          <p:cNvSpPr/>
          <p:nvPr/>
        </p:nvSpPr>
        <p:spPr>
          <a:xfrm>
            <a:off x="3796142" y="2435326"/>
            <a:ext cx="546000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2A362-902C-4022-978E-0376A2759C76}"/>
              </a:ext>
            </a:extLst>
          </p:cNvPr>
          <p:cNvSpPr/>
          <p:nvPr/>
        </p:nvSpPr>
        <p:spPr>
          <a:xfrm>
            <a:off x="2687844" y="2724259"/>
            <a:ext cx="145928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CB0529-3A11-457B-A46F-A20B1A2037FF}"/>
              </a:ext>
            </a:extLst>
          </p:cNvPr>
          <p:cNvSpPr/>
          <p:nvPr/>
        </p:nvSpPr>
        <p:spPr>
          <a:xfrm>
            <a:off x="7310644" y="3006254"/>
            <a:ext cx="1945500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0ED77F-4EAB-409D-B3D8-DD77654614F0}"/>
              </a:ext>
            </a:extLst>
          </p:cNvPr>
          <p:cNvSpPr/>
          <p:nvPr/>
        </p:nvSpPr>
        <p:spPr>
          <a:xfrm>
            <a:off x="2687778" y="3243591"/>
            <a:ext cx="581893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94885B-D2B7-4392-95B9-B18E3885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246"/>
          <a:stretch/>
        </p:blipFill>
        <p:spPr>
          <a:xfrm>
            <a:off x="2597240" y="3637038"/>
            <a:ext cx="6601746" cy="2486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5A673-B5DD-4D87-AF59-F36943B74F7E}"/>
              </a:ext>
            </a:extLst>
          </p:cNvPr>
          <p:cNvSpPr/>
          <p:nvPr/>
        </p:nvSpPr>
        <p:spPr>
          <a:xfrm>
            <a:off x="3952612" y="3606072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4CD032-C1C6-4122-B5B4-A94E92EB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24" y="3915239"/>
            <a:ext cx="6649378" cy="8859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0F1314-292D-4974-8C91-1082ABD03601}"/>
              </a:ext>
            </a:extLst>
          </p:cNvPr>
          <p:cNvSpPr/>
          <p:nvPr/>
        </p:nvSpPr>
        <p:spPr>
          <a:xfrm>
            <a:off x="2835046" y="4233874"/>
            <a:ext cx="562546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DFF6E0-C5B1-44B5-BBE2-F62959F18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424" y="4777075"/>
            <a:ext cx="6592220" cy="1419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05D397-0C17-45E5-8342-FA56D3D2B0CA}"/>
              </a:ext>
            </a:extLst>
          </p:cNvPr>
          <p:cNvSpPr/>
          <p:nvPr/>
        </p:nvSpPr>
        <p:spPr>
          <a:xfrm>
            <a:off x="2573424" y="5638441"/>
            <a:ext cx="6570572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8BE694-EF56-4343-A60B-F27904600F59}"/>
              </a:ext>
            </a:extLst>
          </p:cNvPr>
          <p:cNvSpPr/>
          <p:nvPr/>
        </p:nvSpPr>
        <p:spPr>
          <a:xfrm>
            <a:off x="2597240" y="5947821"/>
            <a:ext cx="2826877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8E4B50-AC29-4741-A737-9FE2B9ABAC1D}"/>
              </a:ext>
            </a:extLst>
          </p:cNvPr>
          <p:cNvSpPr/>
          <p:nvPr/>
        </p:nvSpPr>
        <p:spPr>
          <a:xfrm>
            <a:off x="8749301" y="5354021"/>
            <a:ext cx="394696" cy="248677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실태 </a:t>
            </a:r>
            <a:r>
              <a:rPr kumimoji="1" lang="en-US" altLang="ko-KR" sz="2400" b="1" dirty="0">
                <a:latin typeface="+mj-ea"/>
                <a:ea typeface="+mj-ea"/>
              </a:rPr>
              <a:t>- </a:t>
            </a:r>
            <a:r>
              <a:rPr kumimoji="1" lang="ko-KR" altLang="en-US" sz="2400" b="1" dirty="0">
                <a:latin typeface="+mj-ea"/>
                <a:ea typeface="+mj-ea"/>
              </a:rPr>
              <a:t>기사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6981E-0D4E-4ED7-9468-4CDEE8E44708}"/>
              </a:ext>
            </a:extLst>
          </p:cNvPr>
          <p:cNvSpPr txBox="1"/>
          <p:nvPr/>
        </p:nvSpPr>
        <p:spPr>
          <a:xfrm>
            <a:off x="8711312" y="6176111"/>
            <a:ext cx="3480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effectLst/>
                <a:latin typeface="NotoSansKR"/>
                <a:hlinkClick r:id="rId7"/>
              </a:rPr>
              <a:t>https://www.campusn.co.kr/news/article.html?no=20627</a:t>
            </a:r>
            <a:endParaRPr lang="ko-KR" altLang="en-US" sz="1100" dirty="0"/>
          </a:p>
        </p:txBody>
      </p:sp>
      <p:sp>
        <p:nvSpPr>
          <p:cNvPr id="27" name="TextBox 26">
            <a:hlinkClick r:id="rId8"/>
            <a:extLst>
              <a:ext uri="{FF2B5EF4-FFF2-40B4-BE49-F238E27FC236}">
                <a16:creationId xmlns:a16="http://schemas.microsoft.com/office/drawing/2014/main" id="{426A50AB-802F-4425-8412-AC78732F0F8A}"/>
              </a:ext>
            </a:extLst>
          </p:cNvPr>
          <p:cNvSpPr txBox="1"/>
          <p:nvPr/>
        </p:nvSpPr>
        <p:spPr>
          <a:xfrm>
            <a:off x="8151467" y="6196498"/>
            <a:ext cx="992529" cy="2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참고자료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제안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C2928-72E3-4125-AA92-5E2ADD15BBBB}"/>
              </a:ext>
            </a:extLst>
          </p:cNvPr>
          <p:cNvSpPr txBox="1"/>
          <p:nvPr/>
        </p:nvSpPr>
        <p:spPr>
          <a:xfrm>
            <a:off x="405453" y="1089240"/>
            <a:ext cx="959968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발표 시 모든 사람이 </a:t>
            </a:r>
            <a:r>
              <a:rPr lang="ko-KR" altLang="en-US" kern="100" spc="-85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객관적인 자료로 </a:t>
            </a:r>
            <a:r>
              <a:rPr lang="ko-KR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투표 결과를 확인</a:t>
            </a:r>
            <a:r>
              <a:rPr lang="ko-KR" altLang="en-US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있도록 하는 방법</a:t>
            </a:r>
            <a:r>
              <a:rPr lang="en-US" altLang="ko-KR" sz="1800" kern="100" spc="-85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2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90802" y="3275074"/>
            <a:ext cx="249998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프로그램 소개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투표 방식의 변화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문제점 파악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대안제시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87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55F14A9-E475-4E31-951A-CA7310D3FDF1}"/>
              </a:ext>
            </a:extLst>
          </p:cNvPr>
          <p:cNvSpPr txBox="1"/>
          <p:nvPr/>
        </p:nvSpPr>
        <p:spPr>
          <a:xfrm>
            <a:off x="405454" y="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제안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879B3-77FC-44AC-BB55-E444EFDD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640"/>
            <a:ext cx="12192000" cy="59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3658B-A2E9-49CC-9320-DDA0710A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4" y="822034"/>
            <a:ext cx="7917226" cy="46874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D5E4E9-262F-4016-B876-2F338620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80" y="2401452"/>
            <a:ext cx="7584000" cy="39775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FEA71-B869-4592-BCC5-88856836230E}"/>
              </a:ext>
            </a:extLst>
          </p:cNvPr>
          <p:cNvSpPr txBox="1"/>
          <p:nvPr/>
        </p:nvSpPr>
        <p:spPr>
          <a:xfrm>
            <a:off x="8565160" y="822034"/>
            <a:ext cx="20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55060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2" y="639794"/>
            <a:ext cx="2505254" cy="1975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AACD1C-9765-4B97-93CD-FE13CB5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2" y="3614446"/>
            <a:ext cx="2505254" cy="21683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A9B732-4F1E-45BA-A118-BAACF26B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810" y="640657"/>
            <a:ext cx="2619741" cy="19741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85F967-B08A-42B2-BACE-9F32A64D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589" y="3614446"/>
            <a:ext cx="2396647" cy="2168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642A26-B03A-4C09-9789-2E62BB488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10" y="3614446"/>
            <a:ext cx="2619740" cy="2168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9973-59EC-4F1C-93A0-3A09767A2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144" y="3614446"/>
            <a:ext cx="2396647" cy="21683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8631D3-93D7-413F-A9C0-9EC2B9119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589" y="639794"/>
            <a:ext cx="2396647" cy="20302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9EBA4-B20E-4A95-A4FB-7C9ACF206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145" y="639794"/>
            <a:ext cx="2396646" cy="2030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E99601-CDB7-484E-A344-A5D956E29643}"/>
              </a:ext>
            </a:extLst>
          </p:cNvPr>
          <p:cNvSpPr txBox="1"/>
          <p:nvPr/>
        </p:nvSpPr>
        <p:spPr>
          <a:xfrm>
            <a:off x="950687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슈퍼스타 </a:t>
            </a:r>
            <a:r>
              <a:rPr lang="en-US" altLang="ko-KR" dirty="0"/>
              <a:t>K</a:t>
            </a:r>
          </a:p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E0AE0-E4BB-4413-A051-B5B2860E85AA}"/>
              </a:ext>
            </a:extLst>
          </p:cNvPr>
          <p:cNvSpPr txBox="1"/>
          <p:nvPr/>
        </p:nvSpPr>
        <p:spPr>
          <a:xfrm>
            <a:off x="3849535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SIXTEEN</a:t>
            </a:r>
          </a:p>
          <a:p>
            <a:pPr algn="ctr"/>
            <a:r>
              <a:rPr lang="en-US" altLang="ko-KR" dirty="0"/>
              <a:t>2015</a:t>
            </a:r>
            <a:r>
              <a:rPr lang="ko-KR" altLang="en-US" dirty="0"/>
              <a:t>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5E198-5DBC-4BD6-AA29-CBC2EE285BDF}"/>
              </a:ext>
            </a:extLst>
          </p:cNvPr>
          <p:cNvSpPr txBox="1"/>
          <p:nvPr/>
        </p:nvSpPr>
        <p:spPr>
          <a:xfrm>
            <a:off x="6631322" y="26700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101</a:t>
            </a:r>
          </a:p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F1A60-8AAA-4C5E-8CD8-3946358D8555}"/>
              </a:ext>
            </a:extLst>
          </p:cNvPr>
          <p:cNvSpPr txBox="1"/>
          <p:nvPr/>
        </p:nvSpPr>
        <p:spPr>
          <a:xfrm>
            <a:off x="9337161" y="2670001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프로듀스 </a:t>
            </a:r>
            <a:r>
              <a:rPr lang="en-US" altLang="ko-KR" dirty="0"/>
              <a:t>X 101</a:t>
            </a:r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592AA-B2FE-4EAF-8D8C-83DC995DDB73}"/>
              </a:ext>
            </a:extLst>
          </p:cNvPr>
          <p:cNvSpPr txBox="1"/>
          <p:nvPr/>
        </p:nvSpPr>
        <p:spPr>
          <a:xfrm>
            <a:off x="950687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퀸덤</a:t>
            </a:r>
            <a:endParaRPr lang="en-US" altLang="ko-KR" dirty="0"/>
          </a:p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ADB8CB-68E0-4906-B43F-B7D6C4BE0B5B}"/>
              </a:ext>
            </a:extLst>
          </p:cNvPr>
          <p:cNvSpPr txBox="1"/>
          <p:nvPr/>
        </p:nvSpPr>
        <p:spPr>
          <a:xfrm>
            <a:off x="3849535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킹덤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64051-8122-4C00-BBE0-D84B9C977F95}"/>
              </a:ext>
            </a:extLst>
          </p:cNvPr>
          <p:cNvSpPr txBox="1"/>
          <p:nvPr/>
        </p:nvSpPr>
        <p:spPr>
          <a:xfrm>
            <a:off x="6631322" y="5784102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쇼미더머니</a:t>
            </a:r>
            <a:r>
              <a:rPr lang="en-US" altLang="ko-KR" dirty="0"/>
              <a:t>9</a:t>
            </a:r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CC273-43F6-4B04-9385-07656F7F6244}"/>
              </a:ext>
            </a:extLst>
          </p:cNvPr>
          <p:cNvSpPr txBox="1"/>
          <p:nvPr/>
        </p:nvSpPr>
        <p:spPr>
          <a:xfrm>
            <a:off x="9337161" y="5784101"/>
            <a:ext cx="196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캡틴</a:t>
            </a:r>
            <a:endParaRPr lang="en-US" altLang="ko-KR" dirty="0"/>
          </a:p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869817-46D0-49BB-B90C-B6B2E0FC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2"/>
            <a:ext cx="4300393" cy="3390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763480"/>
            <a:ext cx="6320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슈퍼스타 </a:t>
            </a:r>
            <a:r>
              <a:rPr lang="en-US" altLang="ko-KR" dirty="0"/>
              <a:t>K (2009 ~ 2016)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평가방법 </a:t>
            </a:r>
            <a:r>
              <a:rPr lang="en-US" altLang="ko-KR" dirty="0"/>
              <a:t>: </a:t>
            </a:r>
            <a:r>
              <a:rPr lang="ko-KR" altLang="en-US" dirty="0"/>
              <a:t>사전 인터넷 투표 </a:t>
            </a:r>
            <a:r>
              <a:rPr lang="en-US" altLang="ko-KR" dirty="0"/>
              <a:t>+ </a:t>
            </a:r>
            <a:r>
              <a:rPr lang="ko-KR" altLang="en-US" dirty="0"/>
              <a:t>심사위원 평가 </a:t>
            </a:r>
            <a:r>
              <a:rPr lang="en-US" altLang="ko-KR" dirty="0"/>
              <a:t>+ </a:t>
            </a:r>
            <a:r>
              <a:rPr lang="ko-KR" altLang="en-US" dirty="0"/>
              <a:t>실시간</a:t>
            </a:r>
            <a:r>
              <a:rPr lang="en-US" altLang="ko-KR" dirty="0"/>
              <a:t> </a:t>
            </a:r>
            <a:r>
              <a:rPr lang="ko-KR" altLang="en-US" dirty="0"/>
              <a:t>문자 투표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역대 최다 문자 투표 수 </a:t>
            </a:r>
            <a:r>
              <a:rPr lang="en-US" altLang="ko-KR" dirty="0"/>
              <a:t>: 170</a:t>
            </a:r>
            <a:r>
              <a:rPr lang="ko-KR" altLang="en-US" dirty="0"/>
              <a:t>만 표 </a:t>
            </a:r>
            <a:r>
              <a:rPr lang="en-US" altLang="ko-KR" dirty="0"/>
              <a:t>(</a:t>
            </a:r>
            <a:r>
              <a:rPr lang="ko-KR" altLang="en-US" dirty="0"/>
              <a:t>슈퍼스타</a:t>
            </a:r>
            <a:r>
              <a:rPr lang="en-US" altLang="ko-KR" dirty="0"/>
              <a:t>k3 </a:t>
            </a:r>
            <a:r>
              <a:rPr lang="ko-KR" altLang="en-US" dirty="0"/>
              <a:t>결승전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가격 변화 </a:t>
            </a:r>
            <a:r>
              <a:rPr lang="en-US" altLang="ko-KR" dirty="0"/>
              <a:t>: </a:t>
            </a:r>
            <a:r>
              <a:rPr lang="ko-KR" altLang="en-US" dirty="0"/>
              <a:t>문자투표 비싸다는 여론 </a:t>
            </a:r>
            <a:r>
              <a:rPr lang="en-US" altLang="ko-KR" dirty="0"/>
              <a:t>(200</a:t>
            </a:r>
            <a:r>
              <a:rPr lang="ko-KR" altLang="en-US" dirty="0"/>
              <a:t>원 </a:t>
            </a:r>
            <a:r>
              <a:rPr lang="en-US" altLang="ko-KR" dirty="0"/>
              <a:t>-&gt; 100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3D9A4-C763-4EDA-83D9-545650A2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23" y="3524079"/>
            <a:ext cx="5811061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1B9E08-9FE8-4246-A969-9E8DD2098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567" y="4034189"/>
            <a:ext cx="6157787" cy="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9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763480"/>
            <a:ext cx="6320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 SIXTEEN (2015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평가방법 </a:t>
            </a:r>
            <a:r>
              <a:rPr lang="en-US" altLang="ko-KR" dirty="0"/>
              <a:t>: 100% </a:t>
            </a:r>
            <a:r>
              <a:rPr lang="ko-KR" altLang="en-US" dirty="0"/>
              <a:t>시청자 참여 투표 </a:t>
            </a:r>
            <a:r>
              <a:rPr lang="en-US" altLang="ko-KR" dirty="0"/>
              <a:t>(</a:t>
            </a:r>
            <a:r>
              <a:rPr lang="ko-KR" altLang="en-US" dirty="0" err="1"/>
              <a:t>밀크앱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삼성의 </a:t>
            </a:r>
            <a:r>
              <a:rPr lang="ko-KR" altLang="en-US" dirty="0" err="1"/>
              <a:t>밀크앱은</a:t>
            </a:r>
            <a:r>
              <a:rPr lang="ko-KR" altLang="en-US" dirty="0"/>
              <a:t> 현재 </a:t>
            </a:r>
            <a:r>
              <a:rPr lang="en-US" altLang="ko-KR" dirty="0"/>
              <a:t>‘</a:t>
            </a:r>
            <a:r>
              <a:rPr lang="ko-KR" altLang="en-US" dirty="0"/>
              <a:t>삼성 뮤직</a:t>
            </a:r>
            <a:r>
              <a:rPr lang="en-US" altLang="ko-KR" dirty="0"/>
              <a:t>＇</a:t>
            </a:r>
            <a:r>
              <a:rPr lang="ko-KR" altLang="en-US" dirty="0"/>
              <a:t>으로 바뀌었다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조작 논란 요약 </a:t>
            </a:r>
            <a:r>
              <a:rPr lang="en-US" altLang="ko-KR" dirty="0"/>
              <a:t>: </a:t>
            </a:r>
            <a:r>
              <a:rPr lang="ko-KR" altLang="en-US" dirty="0"/>
              <a:t>삼성 </a:t>
            </a:r>
            <a:r>
              <a:rPr lang="en-US" altLang="ko-KR" dirty="0"/>
              <a:t>‘</a:t>
            </a:r>
            <a:r>
              <a:rPr lang="ko-KR" altLang="en-US" dirty="0"/>
              <a:t>밀크</a:t>
            </a:r>
            <a:r>
              <a:rPr lang="en-US" altLang="ko-KR" dirty="0"/>
              <a:t>＇</a:t>
            </a:r>
            <a:r>
              <a:rPr lang="ko-KR" altLang="en-US" dirty="0"/>
              <a:t>앱으로 한국에서만 가능했던 투표를 </a:t>
            </a:r>
            <a:r>
              <a:rPr lang="ko-KR" altLang="en-US" dirty="0" err="1"/>
              <a:t>블루스택</a:t>
            </a:r>
            <a:r>
              <a:rPr lang="en-US" altLang="ko-KR" dirty="0"/>
              <a:t>, VPN Client </a:t>
            </a:r>
            <a:r>
              <a:rPr lang="ko-KR" altLang="en-US" dirty="0"/>
              <a:t>등을 이용해 해외에서 무제한 투표가 가능한 방법으로 조작해서 순위에 영향을 주었다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76D77-6793-4319-B193-CAE333C0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" y="1733871"/>
            <a:ext cx="4269369" cy="3390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E92510-C99A-45D6-8428-DDC0C66D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23" y="3796785"/>
            <a:ext cx="5744377" cy="1971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B8A50E-67AE-4E3C-BB7E-ED2BF73B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23" y="5842229"/>
            <a:ext cx="2926574" cy="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763480"/>
            <a:ext cx="63209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프로듀스 </a:t>
            </a:r>
            <a:r>
              <a:rPr lang="en-US" altLang="ko-KR" dirty="0"/>
              <a:t>101 (2016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평가방법 </a:t>
            </a:r>
            <a:r>
              <a:rPr lang="en-US" altLang="ko-KR" dirty="0"/>
              <a:t>: </a:t>
            </a:r>
            <a:r>
              <a:rPr lang="ko-KR" altLang="en-US" dirty="0"/>
              <a:t>사전 인터넷 투표 </a:t>
            </a:r>
            <a:r>
              <a:rPr lang="en-US" altLang="ko-KR" dirty="0"/>
              <a:t>+ </a:t>
            </a:r>
            <a:r>
              <a:rPr lang="ko-KR" altLang="en-US" dirty="0"/>
              <a:t>실시간 문자 투표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홍보 </a:t>
            </a:r>
            <a:r>
              <a:rPr lang="en-US" altLang="ko-KR" dirty="0"/>
              <a:t>: </a:t>
            </a:r>
            <a:r>
              <a:rPr lang="ko-KR" altLang="en-US" dirty="0"/>
              <a:t>투표 사이트인 </a:t>
            </a:r>
            <a:r>
              <a:rPr lang="en-US" altLang="ko-KR" dirty="0"/>
              <a:t>VONVON</a:t>
            </a:r>
            <a:r>
              <a:rPr lang="ko-KR" altLang="en-US" dirty="0"/>
              <a:t>과 연계한 </a:t>
            </a:r>
            <a:r>
              <a:rPr lang="en-US" altLang="ko-KR" dirty="0"/>
              <a:t>‘</a:t>
            </a:r>
            <a:r>
              <a:rPr lang="ko-KR" altLang="en-US" dirty="0" err="1"/>
              <a:t>마이돌</a:t>
            </a:r>
            <a:r>
              <a:rPr lang="ko-KR" altLang="en-US" dirty="0"/>
              <a:t> 뽑기</a:t>
            </a:r>
            <a:r>
              <a:rPr lang="en-US" altLang="ko-KR" dirty="0"/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월부터 확인된 조작 건으로 불법적인 청탁과 제작진의 부정행위가 존재함이 드러났다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AD7FE6-56CD-46B8-8C63-CC44C641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5" y="1733870"/>
            <a:ext cx="3973627" cy="3366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E2360-FBAF-42D4-B187-8920C71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23" y="4341298"/>
            <a:ext cx="2620781" cy="7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763480"/>
            <a:ext cx="6320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프로듀스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101 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방식 </a:t>
            </a:r>
            <a:r>
              <a:rPr lang="en-US" altLang="ko-KR" dirty="0"/>
              <a:t>: </a:t>
            </a:r>
            <a:r>
              <a:rPr lang="ko-KR" altLang="en-US" dirty="0"/>
              <a:t>문자 투표</a:t>
            </a:r>
            <a:r>
              <a:rPr lang="en-US" altLang="ko-KR" dirty="0"/>
              <a:t>, </a:t>
            </a:r>
            <a:r>
              <a:rPr lang="ko-KR" altLang="en-US" dirty="0"/>
              <a:t>사전 인터넷 투표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. </a:t>
            </a:r>
            <a:r>
              <a:rPr lang="ko-KR" altLang="en-US" dirty="0"/>
              <a:t>조작 사건이 드러나면서 선발된 그룹 해체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68C26C-C8BC-47B0-9FE3-029D72C9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4" y="1733869"/>
            <a:ext cx="3973627" cy="33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A3E5AB-922A-1848-B013-D760C7D401C0}"/>
              </a:ext>
            </a:extLst>
          </p:cNvPr>
          <p:cNvSpPr txBox="1"/>
          <p:nvPr/>
        </p:nvSpPr>
        <p:spPr>
          <a:xfrm>
            <a:off x="405454" y="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D4FB0-2822-4384-9DFF-5995530A4EE1}"/>
              </a:ext>
            </a:extLst>
          </p:cNvPr>
          <p:cNvSpPr txBox="1"/>
          <p:nvPr/>
        </p:nvSpPr>
        <p:spPr>
          <a:xfrm>
            <a:off x="5397623" y="763480"/>
            <a:ext cx="632090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컴백전쟁 </a:t>
            </a:r>
            <a:r>
              <a:rPr lang="en-US" altLang="ko-KR" dirty="0"/>
              <a:t>: </a:t>
            </a:r>
            <a:r>
              <a:rPr lang="ko-KR" altLang="en-US" dirty="0" err="1"/>
              <a:t>퀸덤</a:t>
            </a:r>
            <a:r>
              <a:rPr lang="ko-KR" altLang="en-US" dirty="0"/>
              <a:t> </a:t>
            </a:r>
            <a:r>
              <a:rPr lang="en-US" altLang="ko-KR" dirty="0"/>
              <a:t>(2019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투표 방식 </a:t>
            </a:r>
            <a:r>
              <a:rPr lang="en-US" altLang="ko-KR" dirty="0"/>
              <a:t>: </a:t>
            </a:r>
            <a:r>
              <a:rPr lang="ko-KR" altLang="en-US" dirty="0"/>
              <a:t>현장 투표 </a:t>
            </a:r>
            <a:r>
              <a:rPr lang="en-US" altLang="ko-KR" dirty="0"/>
              <a:t>+ </a:t>
            </a:r>
            <a:r>
              <a:rPr lang="ko-KR" altLang="en-US" dirty="0"/>
              <a:t>실시간 문자 투표 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관객 </a:t>
            </a:r>
            <a:r>
              <a:rPr lang="en-US" altLang="ko-KR" dirty="0"/>
              <a:t>70% + </a:t>
            </a:r>
            <a:r>
              <a:rPr lang="ko-KR" altLang="en-US" dirty="0"/>
              <a:t>스페셜 </a:t>
            </a:r>
            <a:r>
              <a:rPr lang="ko-KR" altLang="en-US" dirty="0" err="1"/>
              <a:t>평가단</a:t>
            </a:r>
            <a:r>
              <a:rPr lang="ko-KR" altLang="en-US" dirty="0"/>
              <a:t> </a:t>
            </a:r>
            <a:r>
              <a:rPr lang="en-US" altLang="ko-KR" dirty="0"/>
              <a:t>20% + </a:t>
            </a:r>
            <a:r>
              <a:rPr lang="ko-KR" altLang="en-US" dirty="0"/>
              <a:t>출연자 </a:t>
            </a:r>
            <a:r>
              <a:rPr lang="en-US" altLang="ko-KR" dirty="0"/>
              <a:t>10%)</a:t>
            </a:r>
          </a:p>
          <a:p>
            <a:pPr lvl="1"/>
            <a:r>
              <a:rPr lang="en-US" altLang="ko-KR" dirty="0"/>
              <a:t>※ </a:t>
            </a:r>
            <a:r>
              <a:rPr lang="ko-KR" altLang="en-US" dirty="0"/>
              <a:t>스페셜 </a:t>
            </a:r>
            <a:r>
              <a:rPr lang="ko-KR" altLang="en-US" dirty="0" err="1"/>
              <a:t>평가단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 아이돌 연습생</a:t>
            </a:r>
            <a:r>
              <a:rPr lang="en-US" altLang="ko-KR" dirty="0"/>
              <a:t> + </a:t>
            </a:r>
            <a:r>
              <a:rPr lang="ko-KR" altLang="en-US" dirty="0"/>
              <a:t>경호원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spc="-70" dirty="0">
                <a:solidFill>
                  <a:srgbClr val="3C3E4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프로듀스</a:t>
            </a:r>
            <a:r>
              <a:rPr lang="en-US" altLang="ko-KR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X101'</a:t>
            </a:r>
            <a:r>
              <a:rPr lang="ko-KR" altLang="ko-KR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파이널 생방송 무대 직후 투표 조작 의혹에 휩싸인 뒤</a:t>
            </a:r>
            <a:r>
              <a:rPr lang="en-US" altLang="ko-KR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방영한 첫 </a:t>
            </a:r>
            <a:r>
              <a:rPr lang="en-US" altLang="ko-KR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Mnet </a:t>
            </a:r>
            <a:r>
              <a:rPr lang="ko-KR" altLang="en-US" sz="1800" spc="-70" dirty="0">
                <a:solidFill>
                  <a:srgbClr val="3C3E4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오디션 프로그램</a:t>
            </a:r>
            <a:endParaRPr lang="en-US" altLang="ko-KR" sz="1800" spc="-70" dirty="0">
              <a:solidFill>
                <a:srgbClr val="3C3E4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https://news.joins.com/article/23605978</a:t>
            </a:r>
            <a:endParaRPr lang="en-US" altLang="ko-KR" sz="1400" spc="-70" dirty="0">
              <a:solidFill>
                <a:srgbClr val="3C3E4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pc="-70" dirty="0">
                <a:solidFill>
                  <a:srgbClr val="3C3E4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A04EC-2473-440C-9ED9-08A1B72A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4" y="1755747"/>
            <a:ext cx="3703578" cy="3350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3F8333-57B3-4140-BE68-F71AF517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23" y="4328536"/>
            <a:ext cx="5820587" cy="1609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53590-06EA-4726-BA61-DEB3C81A6AB6}"/>
              </a:ext>
            </a:extLst>
          </p:cNvPr>
          <p:cNvSpPr/>
          <p:nvPr/>
        </p:nvSpPr>
        <p:spPr>
          <a:xfrm>
            <a:off x="7075503" y="4394447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9E6898-7708-4C5C-A5AC-3DD876EF796A}"/>
              </a:ext>
            </a:extLst>
          </p:cNvPr>
          <p:cNvSpPr/>
          <p:nvPr/>
        </p:nvSpPr>
        <p:spPr>
          <a:xfrm>
            <a:off x="9691560" y="4715523"/>
            <a:ext cx="1518081" cy="195308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A39828-747A-45F4-8032-07B406E7BB48}"/>
              </a:ext>
            </a:extLst>
          </p:cNvPr>
          <p:cNvSpPr/>
          <p:nvPr/>
        </p:nvSpPr>
        <p:spPr>
          <a:xfrm>
            <a:off x="5397624" y="5329561"/>
            <a:ext cx="86113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266956-DAB7-48C1-8B67-ADD1AB05A49A}"/>
              </a:ext>
            </a:extLst>
          </p:cNvPr>
          <p:cNvSpPr/>
          <p:nvPr/>
        </p:nvSpPr>
        <p:spPr>
          <a:xfrm>
            <a:off x="7245659" y="5329561"/>
            <a:ext cx="2191304" cy="227859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2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7702</TotalTime>
  <Words>694</Words>
  <Application>Microsoft Office PowerPoint</Application>
  <PresentationFormat>와이드스크린</PresentationFormat>
  <Paragraphs>168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Noto Sans CJK KR Medium</vt:lpstr>
      <vt:lpstr>NotoSansKR</vt:lpstr>
      <vt:lpstr>Open Sans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한국전자투표 조민희</dc:creator>
  <cp:lastModifiedBy>한국전자투표 김호수</cp:lastModifiedBy>
  <cp:revision>240</cp:revision>
  <dcterms:created xsi:type="dcterms:W3CDTF">2019-05-22T10:59:17Z</dcterms:created>
  <dcterms:modified xsi:type="dcterms:W3CDTF">2020-12-23T00:09:50Z</dcterms:modified>
</cp:coreProperties>
</file>